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2"/>
  </p:notesMasterIdLst>
  <p:sldIdLst>
    <p:sldId id="256" r:id="rId2"/>
    <p:sldId id="257" r:id="rId3"/>
    <p:sldId id="261" r:id="rId4"/>
    <p:sldId id="258" r:id="rId5"/>
    <p:sldId id="263" r:id="rId6"/>
    <p:sldId id="264" r:id="rId7"/>
    <p:sldId id="259" r:id="rId8"/>
    <p:sldId id="265" r:id="rId9"/>
    <p:sldId id="260"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222"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61736-DE2F-4400-ADAB-D930315701BF}" type="datetimeFigureOut">
              <a:rPr lang="ru-RU" smtClean="0"/>
              <a:t>19.01.2024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2736E-2BA0-42DE-87BE-553CB51BE8D8}" type="slidenum">
              <a:rPr lang="ru-RU" smtClean="0"/>
              <a:t>‹#›</a:t>
            </a:fld>
            <a:endParaRPr lang="ru-RU"/>
          </a:p>
        </p:txBody>
      </p:sp>
    </p:spTree>
    <p:extLst>
      <p:ext uri="{BB962C8B-B14F-4D97-AF65-F5344CB8AC3E}">
        <p14:creationId xmlns:p14="http://schemas.microsoft.com/office/powerpoint/2010/main" val="3046568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ru-RU"/>
              <a:t>Образец заголовка</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284DEA09-F633-48E1-9960-AC0565DBF6DC}"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FC5077FC-F633-482D-8ECC-C7FA09D44D1D}"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F9ABF70C-D1F2-4F39-BA16-D068549C5C26}"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u-RU"/>
              <a:t>Образец текста</a:t>
            </a:r>
          </a:p>
        </p:txBody>
      </p:sp>
      <p:sp>
        <p:nvSpPr>
          <p:cNvPr id="4" name="Date Placeholder 3"/>
          <p:cNvSpPr>
            <a:spLocks noGrp="1"/>
          </p:cNvSpPr>
          <p:nvPr>
            <p:ph type="dt" sz="half" idx="10"/>
          </p:nvPr>
        </p:nvSpPr>
        <p:spPr/>
        <p:txBody>
          <a:bodyPr/>
          <a:lstStyle/>
          <a:p>
            <a:fld id="{7C9B31CE-317E-4693-8AC7-DA066BD7536D}"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u-RU"/>
              <a:t>Образец текста</a:t>
            </a:r>
          </a:p>
        </p:txBody>
      </p:sp>
      <p:sp>
        <p:nvSpPr>
          <p:cNvPr id="4" name="Date Placeholder 3"/>
          <p:cNvSpPr>
            <a:spLocks noGrp="1"/>
          </p:cNvSpPr>
          <p:nvPr>
            <p:ph type="dt" sz="half" idx="10"/>
          </p:nvPr>
        </p:nvSpPr>
        <p:spPr/>
        <p:txBody>
          <a:bodyPr/>
          <a:lstStyle/>
          <a:p>
            <a:fld id="{3F7E4FDD-5B1E-48E2-B591-86E198267B01}"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051C135-8807-4A03-92B8-82BBC42E557C}"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CAB2346-189D-4D33-A79C-25DB894DDED6}"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7747927-C213-4A09-8BF2-82FBEE5D8165}"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E6AA313-3CB1-4EEB-8605-1979E86B8C54}"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EEE57DE-77A6-4BD6-A3FF-244B118AE4A9}"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ru-RU"/>
              <a:t>Образец заголовка</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C2B3056-2C87-4527-B55D-C697284A4BD4}"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23C3543-FE14-4B0D-A938-FCA9D32B7BD0}"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24A5E430-0176-42A9-81CD-3681328B0A64}" type="datetime1">
              <a:rPr lang="en-US" smtClean="0"/>
              <a:t>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E8BB2276-CD05-4C06-ABE0-285BB004462B}" type="datetime1">
              <a:rPr lang="en-US" smtClean="0"/>
              <a:t>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C2240-26CF-4ADD-8CF8-BFEE4E85A85C}" type="datetime1">
              <a:rPr lang="en-US" smtClean="0"/>
              <a:t>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F315363A-4ECC-4F45-97A8-8B90BB2A7CF4}"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6399212" y="5883275"/>
            <a:ext cx="914400" cy="365125"/>
          </a:xfrm>
        </p:spPr>
        <p:txBody>
          <a:bodyPr/>
          <a:lstStyle/>
          <a:p>
            <a:fld id="{B57C3960-9AD9-432F-8869-53882769148B}" type="datetime1">
              <a:rPr lang="en-US" smtClean="0"/>
              <a:t>1/19/2024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328166C-2CDA-4ED2-9174-5EF272206C86}" type="datetime1">
              <a:rPr lang="en-US" smtClean="0"/>
              <a:t>1/19/2024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cer.com/us-en/predator/laptops/triton/triton-300-se/pdp/NH.QHMAA.001" TargetMode="External"/><Relationship Id="rId2" Type="http://schemas.openxmlformats.org/officeDocument/2006/relationships/hyperlink" Target="https://www.acer.com/us-en/predator/laptops/triton/triton-300-s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1B8DF0-57B8-462E-95F8-0A9742AFA6D9}"/>
              </a:ext>
            </a:extLst>
          </p:cNvPr>
          <p:cNvSpPr>
            <a:spLocks noGrp="1"/>
          </p:cNvSpPr>
          <p:nvPr>
            <p:ph type="ctrTitle"/>
          </p:nvPr>
        </p:nvSpPr>
        <p:spPr>
          <a:xfrm>
            <a:off x="1751012" y="850541"/>
            <a:ext cx="8676222" cy="1456268"/>
          </a:xfrm>
        </p:spPr>
        <p:txBody>
          <a:bodyPr>
            <a:normAutofit/>
          </a:bodyPr>
          <a:lstStyle/>
          <a:p>
            <a:r>
              <a:rPr lang="en-US" sz="3600" dirty="0"/>
              <a:t>Computers in our life</a:t>
            </a:r>
            <a:endParaRPr lang="ru-RU" sz="3600" dirty="0"/>
          </a:p>
        </p:txBody>
      </p:sp>
      <p:sp>
        <p:nvSpPr>
          <p:cNvPr id="3" name="Подзаголовок 2">
            <a:extLst>
              <a:ext uri="{FF2B5EF4-FFF2-40B4-BE49-F238E27FC236}">
                <a16:creationId xmlns:a16="http://schemas.microsoft.com/office/drawing/2014/main" id="{67A2B6C0-CB2A-4A4B-98DA-45FAF65B32D0}"/>
              </a:ext>
            </a:extLst>
          </p:cNvPr>
          <p:cNvSpPr>
            <a:spLocks noGrp="1"/>
          </p:cNvSpPr>
          <p:nvPr>
            <p:ph type="subTitle" idx="1"/>
          </p:nvPr>
        </p:nvSpPr>
        <p:spPr>
          <a:xfrm>
            <a:off x="1757889" y="6230835"/>
            <a:ext cx="8676222" cy="423333"/>
          </a:xfrm>
        </p:spPr>
        <p:txBody>
          <a:bodyPr/>
          <a:lstStyle/>
          <a:p>
            <a:r>
              <a:rPr lang="en-US" cap="none" dirty="0"/>
              <a:t>Tomsk 2024</a:t>
            </a:r>
            <a:endParaRPr lang="ru-RU" cap="none" dirty="0"/>
          </a:p>
        </p:txBody>
      </p:sp>
      <p:sp>
        <p:nvSpPr>
          <p:cNvPr id="4" name="TextBox 3">
            <a:extLst>
              <a:ext uri="{FF2B5EF4-FFF2-40B4-BE49-F238E27FC236}">
                <a16:creationId xmlns:a16="http://schemas.microsoft.com/office/drawing/2014/main" id="{41AD9F8E-9EAC-4C5B-A026-2B07FD5B976C}"/>
              </a:ext>
            </a:extLst>
          </p:cNvPr>
          <p:cNvSpPr txBox="1"/>
          <p:nvPr/>
        </p:nvSpPr>
        <p:spPr>
          <a:xfrm>
            <a:off x="641122" y="435043"/>
            <a:ext cx="10909755" cy="830997"/>
          </a:xfrm>
          <a:prstGeom prst="rect">
            <a:avLst/>
          </a:prstGeom>
          <a:noFill/>
        </p:spPr>
        <p:txBody>
          <a:bodyPr wrap="square" rtlCol="0">
            <a:spAutoFit/>
          </a:bodyPr>
          <a:lstStyle/>
          <a:p>
            <a:pPr algn="ctr"/>
            <a:r>
              <a:rPr lang="en-US" sz="2400" cap="all" dirty="0"/>
              <a:t>Tomsk state university of control systems and </a:t>
            </a:r>
            <a:r>
              <a:rPr lang="en-US" sz="2400" cap="all" dirty="0" err="1"/>
              <a:t>radioelectronics</a:t>
            </a:r>
            <a:r>
              <a:rPr lang="en-US" sz="2400" cap="all" dirty="0"/>
              <a:t> (</a:t>
            </a:r>
            <a:r>
              <a:rPr lang="en-US" sz="2400" cap="all" dirty="0" err="1"/>
              <a:t>tusur</a:t>
            </a:r>
            <a:r>
              <a:rPr lang="en-US" sz="2400" cap="all" dirty="0"/>
              <a:t>)</a:t>
            </a:r>
            <a:endParaRPr lang="ru-RU" sz="2400" cap="all" dirty="0"/>
          </a:p>
        </p:txBody>
      </p:sp>
      <p:pic>
        <p:nvPicPr>
          <p:cNvPr id="8" name="Рисунок 7">
            <a:extLst>
              <a:ext uri="{FF2B5EF4-FFF2-40B4-BE49-F238E27FC236}">
                <a16:creationId xmlns:a16="http://schemas.microsoft.com/office/drawing/2014/main" id="{405F42FD-B5ED-4632-8397-9E61FF7684F4}"/>
              </a:ext>
            </a:extLst>
          </p:cNvPr>
          <p:cNvPicPr>
            <a:picLocks noChangeAspect="1"/>
          </p:cNvPicPr>
          <p:nvPr/>
        </p:nvPicPr>
        <p:blipFill>
          <a:blip r:embed="rId2"/>
          <a:stretch>
            <a:fillRect/>
          </a:stretch>
        </p:blipFill>
        <p:spPr>
          <a:xfrm>
            <a:off x="3424236" y="1992210"/>
            <a:ext cx="5343525" cy="4238625"/>
          </a:xfrm>
          <a:prstGeom prst="rect">
            <a:avLst/>
          </a:prstGeom>
        </p:spPr>
      </p:pic>
      <p:sp>
        <p:nvSpPr>
          <p:cNvPr id="9" name="TextBox 8">
            <a:extLst>
              <a:ext uri="{FF2B5EF4-FFF2-40B4-BE49-F238E27FC236}">
                <a16:creationId xmlns:a16="http://schemas.microsoft.com/office/drawing/2014/main" id="{B3A5D86E-7E22-4FE1-B194-9730CE417A87}"/>
              </a:ext>
            </a:extLst>
          </p:cNvPr>
          <p:cNvSpPr txBox="1"/>
          <p:nvPr/>
        </p:nvSpPr>
        <p:spPr>
          <a:xfrm>
            <a:off x="9387942" y="5194195"/>
            <a:ext cx="2804058" cy="923330"/>
          </a:xfrm>
          <a:prstGeom prst="rect">
            <a:avLst/>
          </a:prstGeom>
          <a:noFill/>
        </p:spPr>
        <p:txBody>
          <a:bodyPr wrap="square" rtlCol="0">
            <a:spAutoFit/>
          </a:bodyPr>
          <a:lstStyle/>
          <a:p>
            <a:r>
              <a:rPr lang="en-US" dirty="0"/>
              <a:t>Student: </a:t>
            </a:r>
            <a:r>
              <a:rPr lang="en-US" dirty="0" err="1"/>
              <a:t>Muhamedzhan</a:t>
            </a:r>
            <a:r>
              <a:rPr lang="en-US" dirty="0"/>
              <a:t> </a:t>
            </a:r>
            <a:r>
              <a:rPr lang="en-US" dirty="0" err="1"/>
              <a:t>Adlet</a:t>
            </a:r>
            <a:endParaRPr lang="en-US" dirty="0"/>
          </a:p>
          <a:p>
            <a:r>
              <a:rPr lang="en-US" dirty="0"/>
              <a:t>Group: 543-1</a:t>
            </a:r>
          </a:p>
        </p:txBody>
      </p:sp>
    </p:spTree>
    <p:extLst>
      <p:ext uri="{BB962C8B-B14F-4D97-AF65-F5344CB8AC3E}">
        <p14:creationId xmlns:p14="http://schemas.microsoft.com/office/powerpoint/2010/main" val="3405727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1B8DF0-57B8-462E-95F8-0A9742AFA6D9}"/>
              </a:ext>
            </a:extLst>
          </p:cNvPr>
          <p:cNvSpPr>
            <a:spLocks noGrp="1"/>
          </p:cNvSpPr>
          <p:nvPr>
            <p:ph type="ctrTitle"/>
          </p:nvPr>
        </p:nvSpPr>
        <p:spPr>
          <a:xfrm>
            <a:off x="1751012" y="850541"/>
            <a:ext cx="8676222" cy="1456268"/>
          </a:xfrm>
        </p:spPr>
        <p:txBody>
          <a:bodyPr>
            <a:normAutofit/>
          </a:bodyPr>
          <a:lstStyle/>
          <a:p>
            <a:r>
              <a:rPr lang="en-US" sz="3600" dirty="0"/>
              <a:t>Computers in our life</a:t>
            </a:r>
            <a:endParaRPr lang="ru-RU" sz="3600" dirty="0"/>
          </a:p>
        </p:txBody>
      </p:sp>
      <p:sp>
        <p:nvSpPr>
          <p:cNvPr id="3" name="Подзаголовок 2">
            <a:extLst>
              <a:ext uri="{FF2B5EF4-FFF2-40B4-BE49-F238E27FC236}">
                <a16:creationId xmlns:a16="http://schemas.microsoft.com/office/drawing/2014/main" id="{67A2B6C0-CB2A-4A4B-98DA-45FAF65B32D0}"/>
              </a:ext>
            </a:extLst>
          </p:cNvPr>
          <p:cNvSpPr>
            <a:spLocks noGrp="1"/>
          </p:cNvSpPr>
          <p:nvPr>
            <p:ph type="subTitle" idx="1"/>
          </p:nvPr>
        </p:nvSpPr>
        <p:spPr>
          <a:xfrm>
            <a:off x="1757889" y="6230835"/>
            <a:ext cx="8676222" cy="423333"/>
          </a:xfrm>
        </p:spPr>
        <p:txBody>
          <a:bodyPr/>
          <a:lstStyle/>
          <a:p>
            <a:r>
              <a:rPr lang="en-US" cap="none" dirty="0"/>
              <a:t>Tomsk 2024</a:t>
            </a:r>
            <a:endParaRPr lang="ru-RU" cap="none" dirty="0"/>
          </a:p>
        </p:txBody>
      </p:sp>
      <p:sp>
        <p:nvSpPr>
          <p:cNvPr id="4" name="TextBox 3">
            <a:extLst>
              <a:ext uri="{FF2B5EF4-FFF2-40B4-BE49-F238E27FC236}">
                <a16:creationId xmlns:a16="http://schemas.microsoft.com/office/drawing/2014/main" id="{41AD9F8E-9EAC-4C5B-A026-2B07FD5B976C}"/>
              </a:ext>
            </a:extLst>
          </p:cNvPr>
          <p:cNvSpPr txBox="1"/>
          <p:nvPr/>
        </p:nvSpPr>
        <p:spPr>
          <a:xfrm>
            <a:off x="641122" y="435043"/>
            <a:ext cx="10909755" cy="830997"/>
          </a:xfrm>
          <a:prstGeom prst="rect">
            <a:avLst/>
          </a:prstGeom>
          <a:noFill/>
        </p:spPr>
        <p:txBody>
          <a:bodyPr wrap="square" rtlCol="0">
            <a:spAutoFit/>
          </a:bodyPr>
          <a:lstStyle/>
          <a:p>
            <a:pPr algn="ctr"/>
            <a:r>
              <a:rPr lang="en-US" sz="2400" cap="all" dirty="0"/>
              <a:t>Tomsk state university of control systems and </a:t>
            </a:r>
            <a:r>
              <a:rPr lang="en-US" sz="2400" cap="all" dirty="0" err="1"/>
              <a:t>radioelectronics</a:t>
            </a:r>
            <a:r>
              <a:rPr lang="en-US" sz="2400" cap="all" dirty="0"/>
              <a:t> (</a:t>
            </a:r>
            <a:r>
              <a:rPr lang="en-US" sz="2400" cap="all" dirty="0" err="1"/>
              <a:t>tusur</a:t>
            </a:r>
            <a:r>
              <a:rPr lang="en-US" sz="2400" cap="all" dirty="0"/>
              <a:t>)</a:t>
            </a:r>
            <a:endParaRPr lang="ru-RU" sz="2400" cap="all" dirty="0"/>
          </a:p>
        </p:txBody>
      </p:sp>
      <p:pic>
        <p:nvPicPr>
          <p:cNvPr id="8" name="Рисунок 7">
            <a:extLst>
              <a:ext uri="{FF2B5EF4-FFF2-40B4-BE49-F238E27FC236}">
                <a16:creationId xmlns:a16="http://schemas.microsoft.com/office/drawing/2014/main" id="{405F42FD-B5ED-4632-8397-9E61FF7684F4}"/>
              </a:ext>
            </a:extLst>
          </p:cNvPr>
          <p:cNvPicPr>
            <a:picLocks noChangeAspect="1"/>
          </p:cNvPicPr>
          <p:nvPr/>
        </p:nvPicPr>
        <p:blipFill>
          <a:blip r:embed="rId2"/>
          <a:stretch>
            <a:fillRect/>
          </a:stretch>
        </p:blipFill>
        <p:spPr>
          <a:xfrm>
            <a:off x="3424236" y="1992210"/>
            <a:ext cx="5343525" cy="4238625"/>
          </a:xfrm>
          <a:prstGeom prst="rect">
            <a:avLst/>
          </a:prstGeom>
        </p:spPr>
      </p:pic>
      <p:sp>
        <p:nvSpPr>
          <p:cNvPr id="9" name="TextBox 8">
            <a:extLst>
              <a:ext uri="{FF2B5EF4-FFF2-40B4-BE49-F238E27FC236}">
                <a16:creationId xmlns:a16="http://schemas.microsoft.com/office/drawing/2014/main" id="{B3A5D86E-7E22-4FE1-B194-9730CE417A87}"/>
              </a:ext>
            </a:extLst>
          </p:cNvPr>
          <p:cNvSpPr txBox="1"/>
          <p:nvPr/>
        </p:nvSpPr>
        <p:spPr>
          <a:xfrm>
            <a:off x="9387942" y="5194195"/>
            <a:ext cx="2804058" cy="923330"/>
          </a:xfrm>
          <a:prstGeom prst="rect">
            <a:avLst/>
          </a:prstGeom>
          <a:noFill/>
        </p:spPr>
        <p:txBody>
          <a:bodyPr wrap="square" rtlCol="0">
            <a:spAutoFit/>
          </a:bodyPr>
          <a:lstStyle/>
          <a:p>
            <a:r>
              <a:rPr lang="en-US" dirty="0"/>
              <a:t>Student: </a:t>
            </a:r>
            <a:r>
              <a:rPr lang="en-US" dirty="0" err="1"/>
              <a:t>Muhamedzhan</a:t>
            </a:r>
            <a:r>
              <a:rPr lang="en-US" dirty="0"/>
              <a:t> </a:t>
            </a:r>
            <a:r>
              <a:rPr lang="en-US" dirty="0" err="1"/>
              <a:t>Adlet</a:t>
            </a:r>
            <a:endParaRPr lang="en-US" dirty="0"/>
          </a:p>
          <a:p>
            <a:r>
              <a:rPr lang="en-US" dirty="0"/>
              <a:t>Group: 543-1</a:t>
            </a:r>
          </a:p>
        </p:txBody>
      </p:sp>
    </p:spTree>
    <p:extLst>
      <p:ext uri="{BB962C8B-B14F-4D97-AF65-F5344CB8AC3E}">
        <p14:creationId xmlns:p14="http://schemas.microsoft.com/office/powerpoint/2010/main" val="185761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FDE46F-7F44-4C2B-871A-95CE235684C7}"/>
              </a:ext>
            </a:extLst>
          </p:cNvPr>
          <p:cNvSpPr>
            <a:spLocks noGrp="1"/>
          </p:cNvSpPr>
          <p:nvPr>
            <p:ph type="title"/>
          </p:nvPr>
        </p:nvSpPr>
        <p:spPr>
          <a:xfrm>
            <a:off x="1141413" y="609600"/>
            <a:ext cx="9905998" cy="829733"/>
          </a:xfrm>
        </p:spPr>
        <p:txBody>
          <a:bodyPr/>
          <a:lstStyle/>
          <a:p>
            <a:r>
              <a:rPr lang="en-US" b="1" cap="none" dirty="0">
                <a:effectLst>
                  <a:glow rad="38100">
                    <a:schemeClr val="bg1">
                      <a:lumMod val="65000"/>
                      <a:lumOff val="35000"/>
                      <a:alpha val="40000"/>
                    </a:schemeClr>
                  </a:glow>
                  <a:outerShdw blurRad="38100" dist="38100" dir="2700000" algn="tl">
                    <a:srgbClr val="000000">
                      <a:alpha val="43137"/>
                    </a:srgbClr>
                  </a:outerShdw>
                </a:effectLst>
              </a:rPr>
              <a:t>Content</a:t>
            </a:r>
            <a:endParaRPr lang="ru-RU" b="1" cap="none" dirty="0">
              <a:effectLst>
                <a:glow rad="38100">
                  <a:schemeClr val="bg1">
                    <a:lumMod val="65000"/>
                    <a:lumOff val="35000"/>
                    <a:alpha val="40000"/>
                  </a:schemeClr>
                </a:glow>
                <a:outerShdw blurRad="38100" dist="38100" dir="2700000" algn="tl">
                  <a:srgbClr val="000000">
                    <a:alpha val="43137"/>
                  </a:srgbClr>
                </a:outerShdw>
              </a:effectLst>
            </a:endParaRPr>
          </a:p>
        </p:txBody>
      </p:sp>
      <p:sp>
        <p:nvSpPr>
          <p:cNvPr id="3" name="Объект 2">
            <a:extLst>
              <a:ext uri="{FF2B5EF4-FFF2-40B4-BE49-F238E27FC236}">
                <a16:creationId xmlns:a16="http://schemas.microsoft.com/office/drawing/2014/main" id="{12FA90F1-62A8-469D-B4A5-D2A8BA3817EA}"/>
              </a:ext>
            </a:extLst>
          </p:cNvPr>
          <p:cNvSpPr>
            <a:spLocks noGrp="1"/>
          </p:cNvSpPr>
          <p:nvPr>
            <p:ph idx="1"/>
          </p:nvPr>
        </p:nvSpPr>
        <p:spPr>
          <a:xfrm>
            <a:off x="1141413" y="1439333"/>
            <a:ext cx="9905998" cy="4351867"/>
          </a:xfrm>
        </p:spPr>
        <p:txBody>
          <a:bodyPr/>
          <a:lstStyle/>
          <a:p>
            <a:r>
              <a:rPr lang="en-US" cap="none" dirty="0"/>
              <a:t>Influence of computers on humanity</a:t>
            </a:r>
          </a:p>
          <a:p>
            <a:r>
              <a:rPr lang="en-US" cap="none" dirty="0"/>
              <a:t>What is Acer Predator Triton 300 SE?</a:t>
            </a:r>
          </a:p>
          <a:p>
            <a:r>
              <a:rPr lang="en-US" cap="none" dirty="0"/>
              <a:t>Characteristics</a:t>
            </a:r>
          </a:p>
          <a:p>
            <a:r>
              <a:rPr lang="en-US" cap="none" dirty="0"/>
              <a:t>Advantages and disadvantages</a:t>
            </a:r>
            <a:endParaRPr lang="ru-RU" cap="none" dirty="0"/>
          </a:p>
          <a:p>
            <a:r>
              <a:rPr lang="en-US" cap="none" dirty="0"/>
              <a:t>List of used literature</a:t>
            </a:r>
            <a:endParaRPr lang="ru-RU" cap="none" dirty="0"/>
          </a:p>
        </p:txBody>
      </p:sp>
      <p:sp>
        <p:nvSpPr>
          <p:cNvPr id="4" name="Номер слайда 3">
            <a:extLst>
              <a:ext uri="{FF2B5EF4-FFF2-40B4-BE49-F238E27FC236}">
                <a16:creationId xmlns:a16="http://schemas.microsoft.com/office/drawing/2014/main" id="{CC9BA1AC-D100-4205-A175-FBD65A27182D}"/>
              </a:ext>
            </a:extLst>
          </p:cNvPr>
          <p:cNvSpPr>
            <a:spLocks noGrp="1"/>
          </p:cNvSpPr>
          <p:nvPr>
            <p:ph type="sldNum" sz="quarter" idx="12"/>
          </p:nvPr>
        </p:nvSpPr>
        <p:spPr>
          <a:xfrm>
            <a:off x="11640833" y="6492875"/>
            <a:ext cx="551167" cy="365125"/>
          </a:xfrm>
        </p:spPr>
        <p:txBody>
          <a:bodyPr/>
          <a:lstStyle/>
          <a:p>
            <a:fld id="{D57F1E4F-1CFF-5643-939E-217C01CDF565}" type="slidenum">
              <a:rPr lang="en-US" sz="2000" smtClean="0"/>
              <a:pPr/>
              <a:t>2</a:t>
            </a:fld>
            <a:endParaRPr lang="en-US" sz="2000" dirty="0"/>
          </a:p>
        </p:txBody>
      </p:sp>
    </p:spTree>
    <p:extLst>
      <p:ext uri="{BB962C8B-B14F-4D97-AF65-F5344CB8AC3E}">
        <p14:creationId xmlns:p14="http://schemas.microsoft.com/office/powerpoint/2010/main" val="264637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67F6B1-A844-454E-B247-3419751A3BE8}"/>
              </a:ext>
            </a:extLst>
          </p:cNvPr>
          <p:cNvSpPr>
            <a:spLocks noGrp="1"/>
          </p:cNvSpPr>
          <p:nvPr>
            <p:ph type="title"/>
          </p:nvPr>
        </p:nvSpPr>
        <p:spPr>
          <a:xfrm>
            <a:off x="2387071" y="371305"/>
            <a:ext cx="7417858" cy="1388533"/>
          </a:xfrm>
        </p:spPr>
        <p:txBody>
          <a:bodyPr>
            <a:normAutofit fontScale="90000"/>
          </a:bodyPr>
          <a:lstStyle/>
          <a:p>
            <a:pPr algn="ctr"/>
            <a:r>
              <a:rPr lang="en-US" sz="3600" b="1" cap="none" dirty="0"/>
              <a:t>Influence of computers on humanity</a:t>
            </a:r>
            <a:br>
              <a:rPr lang="en-US" sz="3600" b="1" cap="none" dirty="0"/>
            </a:br>
            <a:endParaRPr lang="ru-RU" sz="3600" b="1" cap="none" dirty="0"/>
          </a:p>
        </p:txBody>
      </p:sp>
      <p:sp>
        <p:nvSpPr>
          <p:cNvPr id="4" name="TextBox 3">
            <a:extLst>
              <a:ext uri="{FF2B5EF4-FFF2-40B4-BE49-F238E27FC236}">
                <a16:creationId xmlns:a16="http://schemas.microsoft.com/office/drawing/2014/main" id="{47BFD62A-887D-4BE1-8B97-D829B528177B}"/>
              </a:ext>
            </a:extLst>
          </p:cNvPr>
          <p:cNvSpPr txBox="1"/>
          <p:nvPr/>
        </p:nvSpPr>
        <p:spPr>
          <a:xfrm>
            <a:off x="1345366" y="1759838"/>
            <a:ext cx="1029546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Education</a:t>
            </a:r>
          </a:p>
          <a:p>
            <a:pPr marL="342900" indent="-342900">
              <a:buFont typeface="Arial" panose="020B0604020202020204" pitchFamily="34" charset="0"/>
              <a:buChar char="•"/>
            </a:pPr>
            <a:r>
              <a:rPr lang="en-US" sz="2400" dirty="0"/>
              <a:t>Communication</a:t>
            </a:r>
          </a:p>
          <a:p>
            <a:pPr marL="342900" indent="-342900">
              <a:buFont typeface="Arial" panose="020B0604020202020204" pitchFamily="34" charset="0"/>
              <a:buChar char="•"/>
            </a:pPr>
            <a:r>
              <a:rPr lang="en-US" sz="2400" dirty="0"/>
              <a:t>Work</a:t>
            </a:r>
          </a:p>
          <a:p>
            <a:pPr marL="342900" indent="-342900">
              <a:buFont typeface="Arial" panose="020B0604020202020204" pitchFamily="34" charset="0"/>
              <a:buChar char="•"/>
            </a:pPr>
            <a:r>
              <a:rPr lang="en-US" sz="2400" dirty="0"/>
              <a:t>Entertainment</a:t>
            </a:r>
          </a:p>
          <a:p>
            <a:pPr marL="342900" indent="-342900">
              <a:buFont typeface="Arial" panose="020B0604020202020204" pitchFamily="34" charset="0"/>
              <a:buChar char="•"/>
            </a:pPr>
            <a:r>
              <a:rPr lang="en-US" sz="2400" dirty="0"/>
              <a:t>Health</a:t>
            </a:r>
          </a:p>
          <a:p>
            <a:pPr marL="342900" indent="-342900">
              <a:buFont typeface="Arial" panose="020B0604020202020204" pitchFamily="34" charset="0"/>
              <a:buChar char="•"/>
            </a:pPr>
            <a:r>
              <a:rPr lang="en-US" sz="2400" dirty="0"/>
              <a:t>Self expression</a:t>
            </a:r>
          </a:p>
          <a:p>
            <a:pPr marL="342900" indent="-342900">
              <a:buFont typeface="Arial" panose="020B0604020202020204" pitchFamily="34" charset="0"/>
              <a:buChar char="•"/>
            </a:pPr>
            <a:endParaRPr lang="ru-RU" sz="2400" dirty="0"/>
          </a:p>
        </p:txBody>
      </p:sp>
      <p:sp>
        <p:nvSpPr>
          <p:cNvPr id="5" name="Номер слайда 4">
            <a:extLst>
              <a:ext uri="{FF2B5EF4-FFF2-40B4-BE49-F238E27FC236}">
                <a16:creationId xmlns:a16="http://schemas.microsoft.com/office/drawing/2014/main" id="{EDDCF1C7-C38F-4BA5-AF43-9471615E0143}"/>
              </a:ext>
            </a:extLst>
          </p:cNvPr>
          <p:cNvSpPr>
            <a:spLocks noGrp="1"/>
          </p:cNvSpPr>
          <p:nvPr>
            <p:ph type="sldNum" sz="quarter" idx="12"/>
          </p:nvPr>
        </p:nvSpPr>
        <p:spPr>
          <a:xfrm>
            <a:off x="11640833" y="6457890"/>
            <a:ext cx="551167" cy="400110"/>
          </a:xfrm>
        </p:spPr>
        <p:txBody>
          <a:bodyPr>
            <a:spAutoFit/>
          </a:bodyPr>
          <a:lstStyle/>
          <a:p>
            <a:fld id="{D57F1E4F-1CFF-5643-939E-217C01CDF565}" type="slidenum">
              <a:rPr lang="en-US" sz="2000" smtClean="0"/>
              <a:pPr/>
              <a:t>3</a:t>
            </a:fld>
            <a:endParaRPr lang="en-US" sz="2000" dirty="0"/>
          </a:p>
        </p:txBody>
      </p:sp>
      <p:pic>
        <p:nvPicPr>
          <p:cNvPr id="10" name="Рисунок 9">
            <a:extLst>
              <a:ext uri="{FF2B5EF4-FFF2-40B4-BE49-F238E27FC236}">
                <a16:creationId xmlns:a16="http://schemas.microsoft.com/office/drawing/2014/main" id="{C90D304E-BA58-4057-BE69-E6D16C8E5988}"/>
              </a:ext>
            </a:extLst>
          </p:cNvPr>
          <p:cNvPicPr>
            <a:picLocks noChangeAspect="1"/>
          </p:cNvPicPr>
          <p:nvPr/>
        </p:nvPicPr>
        <p:blipFill>
          <a:blip r:embed="rId2"/>
          <a:stretch>
            <a:fillRect/>
          </a:stretch>
        </p:blipFill>
        <p:spPr>
          <a:xfrm>
            <a:off x="7124698" y="3979844"/>
            <a:ext cx="4240955" cy="2794000"/>
          </a:xfrm>
          <a:prstGeom prst="rect">
            <a:avLst/>
          </a:prstGeom>
        </p:spPr>
      </p:pic>
      <p:pic>
        <p:nvPicPr>
          <p:cNvPr id="12" name="Рисунок 11">
            <a:extLst>
              <a:ext uri="{FF2B5EF4-FFF2-40B4-BE49-F238E27FC236}">
                <a16:creationId xmlns:a16="http://schemas.microsoft.com/office/drawing/2014/main" id="{1FE0CFF4-99D1-42F5-A479-6F914959BE3F}"/>
              </a:ext>
            </a:extLst>
          </p:cNvPr>
          <p:cNvPicPr>
            <a:picLocks noChangeAspect="1"/>
          </p:cNvPicPr>
          <p:nvPr/>
        </p:nvPicPr>
        <p:blipFill>
          <a:blip r:embed="rId3"/>
          <a:stretch>
            <a:fillRect/>
          </a:stretch>
        </p:blipFill>
        <p:spPr>
          <a:xfrm>
            <a:off x="1345366" y="4024094"/>
            <a:ext cx="4240955" cy="2847197"/>
          </a:xfrm>
          <a:prstGeom prst="rect">
            <a:avLst/>
          </a:prstGeom>
        </p:spPr>
      </p:pic>
      <p:pic>
        <p:nvPicPr>
          <p:cNvPr id="14" name="Рисунок 13">
            <a:extLst>
              <a:ext uri="{FF2B5EF4-FFF2-40B4-BE49-F238E27FC236}">
                <a16:creationId xmlns:a16="http://schemas.microsoft.com/office/drawing/2014/main" id="{FF4163BD-7679-406D-A8AC-773A9080E17B}"/>
              </a:ext>
            </a:extLst>
          </p:cNvPr>
          <p:cNvPicPr>
            <a:picLocks noChangeAspect="1"/>
          </p:cNvPicPr>
          <p:nvPr/>
        </p:nvPicPr>
        <p:blipFill>
          <a:blip r:embed="rId4"/>
          <a:stretch>
            <a:fillRect/>
          </a:stretch>
        </p:blipFill>
        <p:spPr>
          <a:xfrm>
            <a:off x="7124698" y="1406925"/>
            <a:ext cx="2905971" cy="2572919"/>
          </a:xfrm>
          <a:prstGeom prst="rect">
            <a:avLst/>
          </a:prstGeom>
        </p:spPr>
      </p:pic>
    </p:spTree>
    <p:extLst>
      <p:ext uri="{BB962C8B-B14F-4D97-AF65-F5344CB8AC3E}">
        <p14:creationId xmlns:p14="http://schemas.microsoft.com/office/powerpoint/2010/main" val="3043777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67F6B1-A844-454E-B247-3419751A3BE8}"/>
              </a:ext>
            </a:extLst>
          </p:cNvPr>
          <p:cNvSpPr>
            <a:spLocks noGrp="1"/>
          </p:cNvSpPr>
          <p:nvPr>
            <p:ph type="title"/>
          </p:nvPr>
        </p:nvSpPr>
        <p:spPr>
          <a:xfrm>
            <a:off x="1958446" y="318082"/>
            <a:ext cx="8275108" cy="1388533"/>
          </a:xfrm>
        </p:spPr>
        <p:txBody>
          <a:bodyPr>
            <a:normAutofit/>
          </a:bodyPr>
          <a:lstStyle/>
          <a:p>
            <a:r>
              <a:rPr lang="en-US" sz="3600" cap="none" dirty="0"/>
              <a:t>What is Acer Predator Triton 300 SE?</a:t>
            </a:r>
          </a:p>
        </p:txBody>
      </p:sp>
      <p:sp>
        <p:nvSpPr>
          <p:cNvPr id="4" name="TextBox 3">
            <a:extLst>
              <a:ext uri="{FF2B5EF4-FFF2-40B4-BE49-F238E27FC236}">
                <a16:creationId xmlns:a16="http://schemas.microsoft.com/office/drawing/2014/main" id="{47BFD62A-887D-4BE1-8B97-D829B528177B}"/>
              </a:ext>
            </a:extLst>
          </p:cNvPr>
          <p:cNvSpPr txBox="1"/>
          <p:nvPr/>
        </p:nvSpPr>
        <p:spPr>
          <a:xfrm>
            <a:off x="1286932" y="1761066"/>
            <a:ext cx="10295467" cy="1938992"/>
          </a:xfrm>
          <a:prstGeom prst="rect">
            <a:avLst/>
          </a:prstGeom>
          <a:noFill/>
        </p:spPr>
        <p:txBody>
          <a:bodyPr wrap="square" rtlCol="0">
            <a:spAutoFit/>
          </a:bodyPr>
          <a:lstStyle/>
          <a:p>
            <a:pPr algn="just"/>
            <a:r>
              <a:rPr lang="en-US" sz="2400" dirty="0"/>
              <a:t>The slim Spartan-style Triton 300 SE gaming laptop is designed specifically to handle all your multitasking challenges, deliver exceptional performance and empower creativity at every turn. The latest Intel 12th generation processor, the best Nvidia graphics card with innovative RTX technology will help with any tasks.</a:t>
            </a:r>
          </a:p>
        </p:txBody>
      </p:sp>
      <p:sp>
        <p:nvSpPr>
          <p:cNvPr id="5" name="Номер слайда 4">
            <a:extLst>
              <a:ext uri="{FF2B5EF4-FFF2-40B4-BE49-F238E27FC236}">
                <a16:creationId xmlns:a16="http://schemas.microsoft.com/office/drawing/2014/main" id="{EDDCF1C7-C38F-4BA5-AF43-9471615E0143}"/>
              </a:ext>
            </a:extLst>
          </p:cNvPr>
          <p:cNvSpPr>
            <a:spLocks noGrp="1"/>
          </p:cNvSpPr>
          <p:nvPr>
            <p:ph type="sldNum" sz="quarter" idx="12"/>
          </p:nvPr>
        </p:nvSpPr>
        <p:spPr>
          <a:xfrm>
            <a:off x="11640833" y="6457890"/>
            <a:ext cx="551167" cy="400110"/>
          </a:xfrm>
        </p:spPr>
        <p:txBody>
          <a:bodyPr>
            <a:spAutoFit/>
          </a:bodyPr>
          <a:lstStyle/>
          <a:p>
            <a:fld id="{D57F1E4F-1CFF-5643-939E-217C01CDF565}" type="slidenum">
              <a:rPr lang="en-US" sz="2000" smtClean="0"/>
              <a:pPr/>
              <a:t>4</a:t>
            </a:fld>
            <a:endParaRPr lang="en-US" sz="2000" dirty="0"/>
          </a:p>
        </p:txBody>
      </p:sp>
      <p:pic>
        <p:nvPicPr>
          <p:cNvPr id="7" name="Рисунок 6">
            <a:extLst>
              <a:ext uri="{FF2B5EF4-FFF2-40B4-BE49-F238E27FC236}">
                <a16:creationId xmlns:a16="http://schemas.microsoft.com/office/drawing/2014/main" id="{2921FFCF-6E2E-4188-8F76-997D745A6570}"/>
              </a:ext>
            </a:extLst>
          </p:cNvPr>
          <p:cNvPicPr>
            <a:picLocks noChangeAspect="1"/>
          </p:cNvPicPr>
          <p:nvPr/>
        </p:nvPicPr>
        <p:blipFill>
          <a:blip r:embed="rId2"/>
          <a:stretch>
            <a:fillRect/>
          </a:stretch>
        </p:blipFill>
        <p:spPr>
          <a:xfrm>
            <a:off x="-1" y="4174586"/>
            <a:ext cx="4835855" cy="2683414"/>
          </a:xfrm>
          <a:prstGeom prst="rect">
            <a:avLst/>
          </a:prstGeom>
        </p:spPr>
      </p:pic>
      <p:pic>
        <p:nvPicPr>
          <p:cNvPr id="9" name="Рисунок 8">
            <a:extLst>
              <a:ext uri="{FF2B5EF4-FFF2-40B4-BE49-F238E27FC236}">
                <a16:creationId xmlns:a16="http://schemas.microsoft.com/office/drawing/2014/main" id="{1380192C-E719-4B2C-AC6A-F457DAB9BB5D}"/>
              </a:ext>
            </a:extLst>
          </p:cNvPr>
          <p:cNvPicPr>
            <a:picLocks noChangeAspect="1"/>
          </p:cNvPicPr>
          <p:nvPr/>
        </p:nvPicPr>
        <p:blipFill>
          <a:blip r:embed="rId3"/>
          <a:stretch>
            <a:fillRect/>
          </a:stretch>
        </p:blipFill>
        <p:spPr>
          <a:xfrm>
            <a:off x="4733375" y="4174587"/>
            <a:ext cx="3972159" cy="2683414"/>
          </a:xfrm>
          <a:prstGeom prst="rect">
            <a:avLst/>
          </a:prstGeom>
        </p:spPr>
      </p:pic>
      <p:pic>
        <p:nvPicPr>
          <p:cNvPr id="11" name="Рисунок 10">
            <a:extLst>
              <a:ext uri="{FF2B5EF4-FFF2-40B4-BE49-F238E27FC236}">
                <a16:creationId xmlns:a16="http://schemas.microsoft.com/office/drawing/2014/main" id="{D72B6584-1909-4624-9219-74B4C983E8D1}"/>
              </a:ext>
            </a:extLst>
          </p:cNvPr>
          <p:cNvPicPr>
            <a:picLocks noChangeAspect="1"/>
          </p:cNvPicPr>
          <p:nvPr/>
        </p:nvPicPr>
        <p:blipFill>
          <a:blip r:embed="rId4"/>
          <a:stretch>
            <a:fillRect/>
          </a:stretch>
        </p:blipFill>
        <p:spPr>
          <a:xfrm>
            <a:off x="8705534" y="4178291"/>
            <a:ext cx="3486466" cy="2679709"/>
          </a:xfrm>
          <a:prstGeom prst="rect">
            <a:avLst/>
          </a:prstGeom>
        </p:spPr>
      </p:pic>
    </p:spTree>
    <p:extLst>
      <p:ext uri="{BB962C8B-B14F-4D97-AF65-F5344CB8AC3E}">
        <p14:creationId xmlns:p14="http://schemas.microsoft.com/office/powerpoint/2010/main" val="76044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67F6B1-A844-454E-B247-3419751A3BE8}"/>
              </a:ext>
            </a:extLst>
          </p:cNvPr>
          <p:cNvSpPr>
            <a:spLocks noGrp="1"/>
          </p:cNvSpPr>
          <p:nvPr>
            <p:ph type="title"/>
          </p:nvPr>
        </p:nvSpPr>
        <p:spPr>
          <a:xfrm>
            <a:off x="3363118" y="372533"/>
            <a:ext cx="6102615" cy="1388533"/>
          </a:xfrm>
        </p:spPr>
        <p:txBody>
          <a:bodyPr>
            <a:normAutofit/>
          </a:bodyPr>
          <a:lstStyle/>
          <a:p>
            <a:pPr algn="ctr"/>
            <a:r>
              <a:rPr lang="en-US" sz="3600" b="1" cap="none" dirty="0"/>
              <a:t>Characteristics</a:t>
            </a:r>
            <a:endParaRPr lang="ru-RU" sz="3600" b="1" cap="none" dirty="0"/>
          </a:p>
        </p:txBody>
      </p:sp>
      <p:sp>
        <p:nvSpPr>
          <p:cNvPr id="4" name="TextBox 3">
            <a:extLst>
              <a:ext uri="{FF2B5EF4-FFF2-40B4-BE49-F238E27FC236}">
                <a16:creationId xmlns:a16="http://schemas.microsoft.com/office/drawing/2014/main" id="{47BFD62A-887D-4BE1-8B97-D829B528177B}"/>
              </a:ext>
            </a:extLst>
          </p:cNvPr>
          <p:cNvSpPr txBox="1"/>
          <p:nvPr/>
        </p:nvSpPr>
        <p:spPr>
          <a:xfrm>
            <a:off x="1345366" y="1761066"/>
            <a:ext cx="1029546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Processor:1</a:t>
            </a:r>
            <a:r>
              <a:rPr lang="ru-RU" sz="2400" dirty="0"/>
              <a:t>1</a:t>
            </a:r>
            <a:r>
              <a:rPr lang="en-US" sz="2400" dirty="0" err="1"/>
              <a:t>th</a:t>
            </a:r>
            <a:r>
              <a:rPr lang="en-US" sz="2400" dirty="0"/>
              <a:t> Gen Intel® Core™ </a:t>
            </a:r>
            <a:r>
              <a:rPr lang="en-US" sz="2400" dirty="0" err="1"/>
              <a:t>i</a:t>
            </a:r>
            <a:r>
              <a:rPr lang="ru-RU" sz="2400" dirty="0"/>
              <a:t>5-11300</a:t>
            </a:r>
            <a:r>
              <a:rPr lang="en-US" sz="2400" dirty="0"/>
              <a:t>H </a:t>
            </a:r>
          </a:p>
          <a:p>
            <a:pPr marL="342900" indent="-342900">
              <a:buFont typeface="Arial" panose="020B0604020202020204" pitchFamily="34" charset="0"/>
              <a:buChar char="•"/>
            </a:pPr>
            <a:r>
              <a:rPr lang="en-US" sz="2400" dirty="0"/>
              <a:t>Graphic card: Nvidia RTX 3060 Laptop GDDR6</a:t>
            </a:r>
          </a:p>
          <a:p>
            <a:pPr marL="342900" indent="-342900">
              <a:buFont typeface="Arial" panose="020B0604020202020204" pitchFamily="34" charset="0"/>
              <a:buChar char="•"/>
            </a:pPr>
            <a:r>
              <a:rPr lang="en-US" sz="2400" dirty="0"/>
              <a:t>Display: 14-inches FHD 1</a:t>
            </a:r>
            <a:r>
              <a:rPr lang="ru-RU" sz="2400" dirty="0"/>
              <a:t>44</a:t>
            </a:r>
            <a:r>
              <a:rPr lang="en-US" sz="2400" dirty="0"/>
              <a:t>HZ</a:t>
            </a:r>
          </a:p>
          <a:p>
            <a:pPr marL="342900" indent="-342900">
              <a:buFont typeface="Arial" panose="020B0604020202020204" pitchFamily="34" charset="0"/>
              <a:buChar char="•"/>
            </a:pPr>
            <a:r>
              <a:rPr lang="en-US" sz="2400" dirty="0"/>
              <a:t>RAM: 16GB LPDDR5</a:t>
            </a:r>
          </a:p>
          <a:p>
            <a:pPr marL="342900" indent="-342900">
              <a:buFont typeface="Arial" panose="020B0604020202020204" pitchFamily="34" charset="0"/>
              <a:buChar char="•"/>
            </a:pPr>
            <a:r>
              <a:rPr lang="en-US" sz="2400" dirty="0"/>
              <a:t>Storage: 1TB SSD</a:t>
            </a:r>
          </a:p>
          <a:p>
            <a:pPr marL="342900" indent="-342900">
              <a:buFont typeface="Arial" panose="020B0604020202020204" pitchFamily="34" charset="0"/>
              <a:buChar char="•"/>
            </a:pPr>
            <a:r>
              <a:rPr lang="en-US" sz="2400" dirty="0"/>
              <a:t>OS: Windows 10 Home</a:t>
            </a:r>
          </a:p>
          <a:p>
            <a:pPr marL="342900" indent="-342900">
              <a:buFont typeface="Arial" panose="020B0604020202020204" pitchFamily="34" charset="0"/>
              <a:buChar char="•"/>
            </a:pPr>
            <a:endParaRPr lang="ru-RU" sz="2400" dirty="0"/>
          </a:p>
        </p:txBody>
      </p:sp>
      <p:sp>
        <p:nvSpPr>
          <p:cNvPr id="5" name="Номер слайда 4">
            <a:extLst>
              <a:ext uri="{FF2B5EF4-FFF2-40B4-BE49-F238E27FC236}">
                <a16:creationId xmlns:a16="http://schemas.microsoft.com/office/drawing/2014/main" id="{EDDCF1C7-C38F-4BA5-AF43-9471615E0143}"/>
              </a:ext>
            </a:extLst>
          </p:cNvPr>
          <p:cNvSpPr>
            <a:spLocks noGrp="1"/>
          </p:cNvSpPr>
          <p:nvPr>
            <p:ph type="sldNum" sz="quarter" idx="12"/>
          </p:nvPr>
        </p:nvSpPr>
        <p:spPr>
          <a:xfrm>
            <a:off x="11640833" y="6457890"/>
            <a:ext cx="551167" cy="400110"/>
          </a:xfrm>
        </p:spPr>
        <p:txBody>
          <a:bodyPr>
            <a:spAutoFit/>
          </a:bodyPr>
          <a:lstStyle/>
          <a:p>
            <a:fld id="{D57F1E4F-1CFF-5643-939E-217C01CDF565}" type="slidenum">
              <a:rPr lang="en-US" sz="2000" smtClean="0"/>
              <a:pPr/>
              <a:t>5</a:t>
            </a:fld>
            <a:endParaRPr lang="en-US" sz="2000" dirty="0"/>
          </a:p>
        </p:txBody>
      </p:sp>
      <p:pic>
        <p:nvPicPr>
          <p:cNvPr id="6" name="Рисунок 5">
            <a:extLst>
              <a:ext uri="{FF2B5EF4-FFF2-40B4-BE49-F238E27FC236}">
                <a16:creationId xmlns:a16="http://schemas.microsoft.com/office/drawing/2014/main" id="{F9AB773B-4687-4491-A236-14AC8B0E9149}"/>
              </a:ext>
            </a:extLst>
          </p:cNvPr>
          <p:cNvPicPr>
            <a:picLocks noChangeAspect="1"/>
          </p:cNvPicPr>
          <p:nvPr/>
        </p:nvPicPr>
        <p:blipFill rotWithShape="1">
          <a:blip r:embed="rId2"/>
          <a:srcRect t="2657"/>
          <a:stretch/>
        </p:blipFill>
        <p:spPr>
          <a:xfrm>
            <a:off x="1286932" y="4366261"/>
            <a:ext cx="2585883" cy="2491739"/>
          </a:xfrm>
          <a:prstGeom prst="rect">
            <a:avLst/>
          </a:prstGeom>
        </p:spPr>
      </p:pic>
      <p:pic>
        <p:nvPicPr>
          <p:cNvPr id="8" name="Рисунок 7">
            <a:extLst>
              <a:ext uri="{FF2B5EF4-FFF2-40B4-BE49-F238E27FC236}">
                <a16:creationId xmlns:a16="http://schemas.microsoft.com/office/drawing/2014/main" id="{8D64E746-66B6-4ACE-94AD-F32282AA49D2}"/>
              </a:ext>
            </a:extLst>
          </p:cNvPr>
          <p:cNvPicPr>
            <a:picLocks noChangeAspect="1"/>
          </p:cNvPicPr>
          <p:nvPr/>
        </p:nvPicPr>
        <p:blipFill>
          <a:blip r:embed="rId3"/>
          <a:stretch>
            <a:fillRect/>
          </a:stretch>
        </p:blipFill>
        <p:spPr>
          <a:xfrm>
            <a:off x="3872815" y="4363806"/>
            <a:ext cx="6057329" cy="2494194"/>
          </a:xfrm>
          <a:prstGeom prst="rect">
            <a:avLst/>
          </a:prstGeom>
        </p:spPr>
      </p:pic>
    </p:spTree>
    <p:extLst>
      <p:ext uri="{BB962C8B-B14F-4D97-AF65-F5344CB8AC3E}">
        <p14:creationId xmlns:p14="http://schemas.microsoft.com/office/powerpoint/2010/main" val="87821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67F6B1-A844-454E-B247-3419751A3BE8}"/>
              </a:ext>
            </a:extLst>
          </p:cNvPr>
          <p:cNvSpPr>
            <a:spLocks noGrp="1"/>
          </p:cNvSpPr>
          <p:nvPr>
            <p:ph type="title"/>
          </p:nvPr>
        </p:nvSpPr>
        <p:spPr>
          <a:xfrm>
            <a:off x="1600200" y="372533"/>
            <a:ext cx="7865533" cy="1388533"/>
          </a:xfrm>
        </p:spPr>
        <p:txBody>
          <a:bodyPr>
            <a:normAutofit/>
          </a:bodyPr>
          <a:lstStyle/>
          <a:p>
            <a:pPr algn="ctr"/>
            <a:r>
              <a:rPr lang="en-US" sz="3600" b="1" cap="none" dirty="0"/>
              <a:t>Advantages and disadvantages</a:t>
            </a:r>
            <a:endParaRPr lang="ru-RU" sz="3600" b="1" cap="none" dirty="0"/>
          </a:p>
        </p:txBody>
      </p:sp>
      <p:sp>
        <p:nvSpPr>
          <p:cNvPr id="4" name="TextBox 3">
            <a:extLst>
              <a:ext uri="{FF2B5EF4-FFF2-40B4-BE49-F238E27FC236}">
                <a16:creationId xmlns:a16="http://schemas.microsoft.com/office/drawing/2014/main" id="{47BFD62A-887D-4BE1-8B97-D829B528177B}"/>
              </a:ext>
            </a:extLst>
          </p:cNvPr>
          <p:cNvSpPr txBox="1"/>
          <p:nvPr/>
        </p:nvSpPr>
        <p:spPr>
          <a:xfrm>
            <a:off x="1345367" y="1761066"/>
            <a:ext cx="4750634" cy="1938992"/>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rPr>
              <a:t>Advantages:</a:t>
            </a:r>
          </a:p>
          <a:p>
            <a:pPr marL="342900" indent="-342900">
              <a:buFont typeface="Arial" panose="020B0604020202020204" pitchFamily="34" charset="0"/>
              <a:buChar char="•"/>
            </a:pPr>
            <a:r>
              <a:rPr lang="en-US" sz="2400" b="0" i="0" dirty="0">
                <a:solidFill>
                  <a:srgbClr val="FFFFFF"/>
                </a:solidFill>
                <a:effectLst/>
              </a:rPr>
              <a:t>Convenience</a:t>
            </a:r>
            <a:endParaRPr lang="ru-RU" sz="2400" b="0" i="0" dirty="0">
              <a:solidFill>
                <a:srgbClr val="FFFFFF"/>
              </a:solidFill>
              <a:effectLst/>
            </a:endParaRPr>
          </a:p>
          <a:p>
            <a:pPr marL="342900" indent="-342900">
              <a:buFont typeface="Arial" panose="020B0604020202020204" pitchFamily="34" charset="0"/>
              <a:buChar char="•"/>
            </a:pPr>
            <a:r>
              <a:rPr lang="en-US" sz="2400" dirty="0">
                <a:solidFill>
                  <a:srgbClr val="FFFFFF"/>
                </a:solidFill>
              </a:rPr>
              <a:t>Independence</a:t>
            </a:r>
          </a:p>
          <a:p>
            <a:pPr marL="342900" indent="-342900">
              <a:buFont typeface="Arial" panose="020B0604020202020204" pitchFamily="34" charset="0"/>
              <a:buChar char="•"/>
            </a:pPr>
            <a:r>
              <a:rPr lang="en-US" sz="2400" dirty="0"/>
              <a:t>All in one</a:t>
            </a:r>
            <a:endParaRPr lang="ru-RU" sz="2400" b="0" i="0" dirty="0">
              <a:solidFill>
                <a:srgbClr val="FFFFFF"/>
              </a:solidFill>
              <a:effectLst/>
            </a:endParaRPr>
          </a:p>
          <a:p>
            <a:pPr marL="342900" indent="-342900">
              <a:buFont typeface="Arial" panose="020B0604020202020204" pitchFamily="34" charset="0"/>
              <a:buChar char="•"/>
            </a:pPr>
            <a:endParaRPr lang="ru-RU" sz="2400" dirty="0"/>
          </a:p>
        </p:txBody>
      </p:sp>
      <p:sp>
        <p:nvSpPr>
          <p:cNvPr id="5" name="Номер слайда 4">
            <a:extLst>
              <a:ext uri="{FF2B5EF4-FFF2-40B4-BE49-F238E27FC236}">
                <a16:creationId xmlns:a16="http://schemas.microsoft.com/office/drawing/2014/main" id="{EDDCF1C7-C38F-4BA5-AF43-9471615E0143}"/>
              </a:ext>
            </a:extLst>
          </p:cNvPr>
          <p:cNvSpPr>
            <a:spLocks noGrp="1"/>
          </p:cNvSpPr>
          <p:nvPr>
            <p:ph type="sldNum" sz="quarter" idx="12"/>
          </p:nvPr>
        </p:nvSpPr>
        <p:spPr>
          <a:xfrm>
            <a:off x="11640833" y="6457890"/>
            <a:ext cx="551167" cy="400110"/>
          </a:xfrm>
        </p:spPr>
        <p:txBody>
          <a:bodyPr>
            <a:spAutoFit/>
          </a:bodyPr>
          <a:lstStyle/>
          <a:p>
            <a:fld id="{D57F1E4F-1CFF-5643-939E-217C01CDF565}" type="slidenum">
              <a:rPr lang="en-US" sz="2000" smtClean="0"/>
              <a:pPr/>
              <a:t>6</a:t>
            </a:fld>
            <a:endParaRPr lang="en-US" sz="2000" dirty="0"/>
          </a:p>
        </p:txBody>
      </p:sp>
      <p:pic>
        <p:nvPicPr>
          <p:cNvPr id="7" name="Рисунок 6">
            <a:extLst>
              <a:ext uri="{FF2B5EF4-FFF2-40B4-BE49-F238E27FC236}">
                <a16:creationId xmlns:a16="http://schemas.microsoft.com/office/drawing/2014/main" id="{F6559B5C-3D92-4D29-9313-0B0BA51F7BBE}"/>
              </a:ext>
            </a:extLst>
          </p:cNvPr>
          <p:cNvPicPr>
            <a:picLocks noChangeAspect="1"/>
          </p:cNvPicPr>
          <p:nvPr/>
        </p:nvPicPr>
        <p:blipFill>
          <a:blip r:embed="rId2"/>
          <a:stretch>
            <a:fillRect/>
          </a:stretch>
        </p:blipFill>
        <p:spPr>
          <a:xfrm>
            <a:off x="3442190" y="3429000"/>
            <a:ext cx="5307620" cy="3583334"/>
          </a:xfrm>
          <a:prstGeom prst="rect">
            <a:avLst/>
          </a:prstGeom>
        </p:spPr>
      </p:pic>
      <p:sp>
        <p:nvSpPr>
          <p:cNvPr id="9" name="TextBox 8">
            <a:extLst>
              <a:ext uri="{FF2B5EF4-FFF2-40B4-BE49-F238E27FC236}">
                <a16:creationId xmlns:a16="http://schemas.microsoft.com/office/drawing/2014/main" id="{155B4765-BA92-4FE4-8ABA-98331E376A01}"/>
              </a:ext>
            </a:extLst>
          </p:cNvPr>
          <p:cNvSpPr txBox="1"/>
          <p:nvPr/>
        </p:nvSpPr>
        <p:spPr>
          <a:xfrm>
            <a:off x="6765244" y="1761066"/>
            <a:ext cx="4324046" cy="1938992"/>
          </a:xfrm>
          <a:prstGeom prst="rect">
            <a:avLst/>
          </a:prstGeom>
          <a:noFill/>
        </p:spPr>
        <p:txBody>
          <a:bodyPr wrap="square" rtlCol="0">
            <a:spAutoFit/>
          </a:bodyPr>
          <a:lstStyle/>
          <a:p>
            <a:r>
              <a:rPr lang="en-US" sz="2400" dirty="0"/>
              <a:t>Disadvantages:</a:t>
            </a:r>
          </a:p>
          <a:p>
            <a:pPr marL="342900" indent="-342900">
              <a:buFont typeface="Arial" panose="020B0604020202020204" pitchFamily="34" charset="0"/>
              <a:buChar char="•"/>
            </a:pPr>
            <a:r>
              <a:rPr lang="en-US" sz="2400" dirty="0">
                <a:solidFill>
                  <a:srgbClr val="FFFFFF"/>
                </a:solidFill>
              </a:rPr>
              <a:t>P</a:t>
            </a:r>
            <a:r>
              <a:rPr lang="en-US" sz="2400" b="0" i="0" dirty="0">
                <a:solidFill>
                  <a:srgbClr val="FFFFFF"/>
                </a:solidFill>
                <a:effectLst/>
              </a:rPr>
              <a:t>ower limitation</a:t>
            </a:r>
            <a:endParaRPr lang="ru-RU" sz="2400" b="0" i="0" dirty="0">
              <a:solidFill>
                <a:srgbClr val="FFFFFF"/>
              </a:solidFill>
              <a:effectLst/>
            </a:endParaRPr>
          </a:p>
          <a:p>
            <a:pPr marL="342900" indent="-342900">
              <a:buFont typeface="Arial" panose="020B0604020202020204" pitchFamily="34" charset="0"/>
              <a:buChar char="•"/>
            </a:pPr>
            <a:r>
              <a:rPr lang="en-US" sz="2400" dirty="0"/>
              <a:t>High cost</a:t>
            </a:r>
          </a:p>
          <a:p>
            <a:pPr marL="342900" indent="-342900">
              <a:buFont typeface="Arial" panose="020B0604020202020204" pitchFamily="34" charset="0"/>
              <a:buChar char="•"/>
            </a:pPr>
            <a:r>
              <a:rPr lang="ru-RU" sz="2400" b="0" i="0" dirty="0">
                <a:solidFill>
                  <a:srgbClr val="FFFFFF"/>
                </a:solidFill>
                <a:effectLst/>
              </a:rPr>
              <a:t>С</a:t>
            </a:r>
            <a:r>
              <a:rPr lang="en-US" sz="2400" b="0" i="0" dirty="0" err="1">
                <a:solidFill>
                  <a:srgbClr val="FFFFFF"/>
                </a:solidFill>
                <a:effectLst/>
              </a:rPr>
              <a:t>omplexity</a:t>
            </a:r>
            <a:r>
              <a:rPr lang="en-US" sz="2400" b="0" i="0" dirty="0">
                <a:solidFill>
                  <a:srgbClr val="FFFFFF"/>
                </a:solidFill>
                <a:effectLst/>
              </a:rPr>
              <a:t> of the repair</a:t>
            </a:r>
            <a:endParaRPr lang="ru-RU" sz="2400" b="0" i="0" dirty="0">
              <a:solidFill>
                <a:srgbClr val="FFFFFF"/>
              </a:solidFill>
              <a:effectLst/>
            </a:endParaRPr>
          </a:p>
          <a:p>
            <a:endParaRPr lang="ru-RU" sz="2400" dirty="0"/>
          </a:p>
        </p:txBody>
      </p:sp>
    </p:spTree>
    <p:extLst>
      <p:ext uri="{BB962C8B-B14F-4D97-AF65-F5344CB8AC3E}">
        <p14:creationId xmlns:p14="http://schemas.microsoft.com/office/powerpoint/2010/main" val="175962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6C5EAC-FDA2-4242-A2A6-286D6556804D}"/>
              </a:ext>
            </a:extLst>
          </p:cNvPr>
          <p:cNvSpPr>
            <a:spLocks noGrp="1"/>
          </p:cNvSpPr>
          <p:nvPr>
            <p:ph type="title"/>
          </p:nvPr>
        </p:nvSpPr>
        <p:spPr>
          <a:xfrm>
            <a:off x="3550973" y="550333"/>
            <a:ext cx="4712494" cy="1024467"/>
          </a:xfrm>
        </p:spPr>
        <p:txBody>
          <a:bodyPr>
            <a:normAutofit/>
          </a:bodyPr>
          <a:lstStyle/>
          <a:p>
            <a:r>
              <a:rPr lang="en-US" sz="3600" b="1" cap="none" dirty="0">
                <a:effectLst>
                  <a:glow rad="38100">
                    <a:schemeClr val="bg1">
                      <a:lumMod val="65000"/>
                      <a:lumOff val="35000"/>
                      <a:alpha val="40000"/>
                    </a:schemeClr>
                  </a:glow>
                  <a:outerShdw blurRad="38100" dist="38100" dir="2700000" algn="tl">
                    <a:srgbClr val="000000">
                      <a:alpha val="43137"/>
                    </a:srgbClr>
                  </a:outerShdw>
                </a:effectLst>
              </a:rPr>
              <a:t>List of used literature</a:t>
            </a:r>
            <a:endParaRPr lang="ru-RU" sz="3600" b="1" cap="none" dirty="0">
              <a:effectLst>
                <a:glow rad="38100">
                  <a:schemeClr val="bg1">
                    <a:lumMod val="65000"/>
                    <a:lumOff val="35000"/>
                    <a:alpha val="40000"/>
                  </a:schemeClr>
                </a:glow>
                <a:outerShdw blurRad="38100" dist="38100" dir="2700000" algn="tl">
                  <a:srgbClr val="000000">
                    <a:alpha val="43137"/>
                  </a:srgbClr>
                </a:outerShdw>
              </a:effectLst>
            </a:endParaRPr>
          </a:p>
        </p:txBody>
      </p:sp>
      <p:sp>
        <p:nvSpPr>
          <p:cNvPr id="3" name="Объект 2">
            <a:extLst>
              <a:ext uri="{FF2B5EF4-FFF2-40B4-BE49-F238E27FC236}">
                <a16:creationId xmlns:a16="http://schemas.microsoft.com/office/drawing/2014/main" id="{E9F7899D-3E37-4051-ABFA-AED289E10056}"/>
              </a:ext>
            </a:extLst>
          </p:cNvPr>
          <p:cNvSpPr>
            <a:spLocks noGrp="1"/>
          </p:cNvSpPr>
          <p:nvPr>
            <p:ph idx="1"/>
          </p:nvPr>
        </p:nvSpPr>
        <p:spPr>
          <a:xfrm>
            <a:off x="1143001" y="1617132"/>
            <a:ext cx="9905998" cy="3124201"/>
          </a:xfrm>
        </p:spPr>
        <p:txBody>
          <a:bodyPr/>
          <a:lstStyle/>
          <a:p>
            <a:r>
              <a:rPr lang="en-US" dirty="0">
                <a:hlinkClick r:id="rId2"/>
              </a:rPr>
              <a:t>https://www.acer.com/us-en/predator/laptops/triton/triton-300-se</a:t>
            </a:r>
            <a:endParaRPr lang="en-US" dirty="0"/>
          </a:p>
          <a:p>
            <a:r>
              <a:rPr lang="en-US" dirty="0">
                <a:hlinkClick r:id="rId3"/>
              </a:rPr>
              <a:t>https://www.acer.com/us-en/predator/laptops/triton/triton-300-se/pdp/NH.QHMAA.001</a:t>
            </a:r>
            <a:endParaRPr lang="en-US" dirty="0"/>
          </a:p>
          <a:p>
            <a:r>
              <a:rPr lang="en-US" dirty="0"/>
              <a:t>Yandex images</a:t>
            </a:r>
            <a:endParaRPr lang="ru-RU" dirty="0"/>
          </a:p>
        </p:txBody>
      </p:sp>
      <p:sp>
        <p:nvSpPr>
          <p:cNvPr id="4" name="Номер слайда 3">
            <a:extLst>
              <a:ext uri="{FF2B5EF4-FFF2-40B4-BE49-F238E27FC236}">
                <a16:creationId xmlns:a16="http://schemas.microsoft.com/office/drawing/2014/main" id="{C0E33B60-1DB1-466F-B049-EA8AC4056D33}"/>
              </a:ext>
            </a:extLst>
          </p:cNvPr>
          <p:cNvSpPr>
            <a:spLocks noGrp="1"/>
          </p:cNvSpPr>
          <p:nvPr>
            <p:ph type="sldNum" sz="quarter" idx="12"/>
          </p:nvPr>
        </p:nvSpPr>
        <p:spPr>
          <a:xfrm>
            <a:off x="11640833" y="6492875"/>
            <a:ext cx="551167" cy="365125"/>
          </a:xfrm>
        </p:spPr>
        <p:txBody>
          <a:bodyPr/>
          <a:lstStyle/>
          <a:p>
            <a:fld id="{D57F1E4F-1CFF-5643-939E-217C01CDF565}" type="slidenum">
              <a:rPr lang="en-US" sz="2000" smtClean="0"/>
              <a:pPr/>
              <a:t>7</a:t>
            </a:fld>
            <a:endParaRPr lang="en-US" sz="2000" dirty="0"/>
          </a:p>
        </p:txBody>
      </p:sp>
    </p:spTree>
    <p:extLst>
      <p:ext uri="{BB962C8B-B14F-4D97-AF65-F5344CB8AC3E}">
        <p14:creationId xmlns:p14="http://schemas.microsoft.com/office/powerpoint/2010/main" val="138763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6C5EAC-FDA2-4242-A2A6-286D6556804D}"/>
              </a:ext>
            </a:extLst>
          </p:cNvPr>
          <p:cNvSpPr>
            <a:spLocks noGrp="1"/>
          </p:cNvSpPr>
          <p:nvPr>
            <p:ph type="title"/>
          </p:nvPr>
        </p:nvSpPr>
        <p:spPr>
          <a:xfrm>
            <a:off x="4759126" y="592665"/>
            <a:ext cx="2673747" cy="1024467"/>
          </a:xfrm>
        </p:spPr>
        <p:txBody>
          <a:bodyPr>
            <a:normAutofit/>
          </a:bodyPr>
          <a:lstStyle/>
          <a:p>
            <a:r>
              <a:rPr lang="en-US" sz="3600" b="1" cap="none" dirty="0">
                <a:effectLst>
                  <a:glow rad="38100">
                    <a:schemeClr val="bg1">
                      <a:lumMod val="65000"/>
                      <a:lumOff val="35000"/>
                      <a:alpha val="40000"/>
                    </a:schemeClr>
                  </a:glow>
                  <a:outerShdw blurRad="38100" dist="38100" dir="2700000" algn="tl">
                    <a:srgbClr val="000000">
                      <a:alpha val="43137"/>
                    </a:srgbClr>
                  </a:outerShdw>
                </a:effectLst>
              </a:rPr>
              <a:t>Conclusion</a:t>
            </a:r>
            <a:endParaRPr lang="ru-RU" sz="3600" b="1" cap="none" dirty="0">
              <a:effectLst>
                <a:glow rad="38100">
                  <a:schemeClr val="bg1">
                    <a:lumMod val="65000"/>
                    <a:lumOff val="35000"/>
                    <a:alpha val="40000"/>
                  </a:schemeClr>
                </a:glow>
                <a:outerShdw blurRad="38100" dist="38100" dir="2700000" algn="tl">
                  <a:srgbClr val="000000">
                    <a:alpha val="43137"/>
                  </a:srgbClr>
                </a:outerShdw>
              </a:effectLst>
            </a:endParaRPr>
          </a:p>
        </p:txBody>
      </p:sp>
      <p:pic>
        <p:nvPicPr>
          <p:cNvPr id="6" name="Объект 5">
            <a:extLst>
              <a:ext uri="{FF2B5EF4-FFF2-40B4-BE49-F238E27FC236}">
                <a16:creationId xmlns:a16="http://schemas.microsoft.com/office/drawing/2014/main" id="{17DECB86-18F8-4C1F-962A-85572814A96D}"/>
              </a:ext>
            </a:extLst>
          </p:cNvPr>
          <p:cNvPicPr>
            <a:picLocks noGrp="1" noChangeAspect="1"/>
          </p:cNvPicPr>
          <p:nvPr>
            <p:ph idx="1"/>
          </p:nvPr>
        </p:nvPicPr>
        <p:blipFill>
          <a:blip r:embed="rId2"/>
          <a:stretch>
            <a:fillRect/>
          </a:stretch>
        </p:blipFill>
        <p:spPr>
          <a:xfrm>
            <a:off x="495299" y="1617132"/>
            <a:ext cx="5365753" cy="3577168"/>
          </a:xfrm>
        </p:spPr>
      </p:pic>
      <p:sp>
        <p:nvSpPr>
          <p:cNvPr id="4" name="Номер слайда 3">
            <a:extLst>
              <a:ext uri="{FF2B5EF4-FFF2-40B4-BE49-F238E27FC236}">
                <a16:creationId xmlns:a16="http://schemas.microsoft.com/office/drawing/2014/main" id="{C0E33B60-1DB1-466F-B049-EA8AC4056D33}"/>
              </a:ext>
            </a:extLst>
          </p:cNvPr>
          <p:cNvSpPr>
            <a:spLocks noGrp="1"/>
          </p:cNvSpPr>
          <p:nvPr>
            <p:ph type="sldNum" sz="quarter" idx="12"/>
          </p:nvPr>
        </p:nvSpPr>
        <p:spPr>
          <a:xfrm>
            <a:off x="11640833" y="6492875"/>
            <a:ext cx="551167" cy="365125"/>
          </a:xfrm>
        </p:spPr>
        <p:txBody>
          <a:bodyPr/>
          <a:lstStyle/>
          <a:p>
            <a:fld id="{D57F1E4F-1CFF-5643-939E-217C01CDF565}" type="slidenum">
              <a:rPr lang="en-US" sz="2000" smtClean="0"/>
              <a:pPr/>
              <a:t>8</a:t>
            </a:fld>
            <a:endParaRPr lang="en-US" sz="2000" dirty="0"/>
          </a:p>
        </p:txBody>
      </p:sp>
      <p:sp>
        <p:nvSpPr>
          <p:cNvPr id="7" name="TextBox 6">
            <a:extLst>
              <a:ext uri="{FF2B5EF4-FFF2-40B4-BE49-F238E27FC236}">
                <a16:creationId xmlns:a16="http://schemas.microsoft.com/office/drawing/2014/main" id="{9EBD038A-D9DC-4440-B1BE-880E03C95302}"/>
              </a:ext>
            </a:extLst>
          </p:cNvPr>
          <p:cNvSpPr txBox="1"/>
          <p:nvPr/>
        </p:nvSpPr>
        <p:spPr>
          <a:xfrm>
            <a:off x="6330949" y="1617132"/>
            <a:ext cx="5309883" cy="2677656"/>
          </a:xfrm>
          <a:prstGeom prst="rect">
            <a:avLst/>
          </a:prstGeom>
          <a:noFill/>
        </p:spPr>
        <p:txBody>
          <a:bodyPr wrap="square" rtlCol="0">
            <a:spAutoFit/>
          </a:bodyPr>
          <a:lstStyle/>
          <a:p>
            <a:pPr algn="just"/>
            <a:r>
              <a:rPr lang="en-US" sz="2400" dirty="0"/>
              <a:t>Computers have become an integral part of modern human life. Every area of life requires digital technology, therefore it requires close attention to the quality and efficiency of our digital hands.</a:t>
            </a:r>
            <a:endParaRPr lang="ru-RU" sz="2400" dirty="0"/>
          </a:p>
        </p:txBody>
      </p:sp>
    </p:spTree>
    <p:extLst>
      <p:ext uri="{BB962C8B-B14F-4D97-AF65-F5344CB8AC3E}">
        <p14:creationId xmlns:p14="http://schemas.microsoft.com/office/powerpoint/2010/main" val="1061246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751C82-2CD0-45BD-A387-6E8F1810691A}"/>
              </a:ext>
            </a:extLst>
          </p:cNvPr>
          <p:cNvSpPr>
            <a:spLocks noGrp="1"/>
          </p:cNvSpPr>
          <p:nvPr>
            <p:ph type="title"/>
          </p:nvPr>
        </p:nvSpPr>
        <p:spPr>
          <a:xfrm>
            <a:off x="0" y="2326216"/>
            <a:ext cx="12192000" cy="952500"/>
          </a:xfrm>
        </p:spPr>
        <p:txBody>
          <a:bodyPr>
            <a:noAutofit/>
          </a:bodyPr>
          <a:lstStyle/>
          <a:p>
            <a:pPr algn="ctr"/>
            <a:r>
              <a:rPr lang="en-US" sz="6000" dirty="0"/>
              <a:t>Thanks for attention!!!</a:t>
            </a:r>
            <a:endParaRPr lang="ru-RU" sz="6000" dirty="0"/>
          </a:p>
        </p:txBody>
      </p:sp>
      <p:sp>
        <p:nvSpPr>
          <p:cNvPr id="4" name="Номер слайда 3">
            <a:extLst>
              <a:ext uri="{FF2B5EF4-FFF2-40B4-BE49-F238E27FC236}">
                <a16:creationId xmlns:a16="http://schemas.microsoft.com/office/drawing/2014/main" id="{76380C1E-488D-4059-AD33-7A76EE356A0D}"/>
              </a:ext>
            </a:extLst>
          </p:cNvPr>
          <p:cNvSpPr>
            <a:spLocks noGrp="1"/>
          </p:cNvSpPr>
          <p:nvPr>
            <p:ph type="sldNum" sz="quarter" idx="12"/>
          </p:nvPr>
        </p:nvSpPr>
        <p:spPr>
          <a:xfrm>
            <a:off x="11640833" y="6492875"/>
            <a:ext cx="551167" cy="365125"/>
          </a:xfrm>
        </p:spPr>
        <p:txBody>
          <a:bodyPr/>
          <a:lstStyle/>
          <a:p>
            <a:fld id="{D57F1E4F-1CFF-5643-939E-217C01CDF565}" type="slidenum">
              <a:rPr lang="en-US" sz="2000" smtClean="0"/>
              <a:pPr/>
              <a:t>9</a:t>
            </a:fld>
            <a:endParaRPr lang="en-US" sz="2000" dirty="0"/>
          </a:p>
        </p:txBody>
      </p:sp>
    </p:spTree>
    <p:extLst>
      <p:ext uri="{BB962C8B-B14F-4D97-AF65-F5344CB8AC3E}">
        <p14:creationId xmlns:p14="http://schemas.microsoft.com/office/powerpoint/2010/main" val="1005851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етка">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TM03457485[[fn=Сетка]]</Template>
  <TotalTime>3368</TotalTime>
  <Words>299</Words>
  <Application>Microsoft Office PowerPoint</Application>
  <PresentationFormat>Широкоэкранный</PresentationFormat>
  <Paragraphs>56</Paragraphs>
  <Slides>10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10</vt:i4>
      </vt:variant>
    </vt:vector>
  </HeadingPairs>
  <TitlesOfParts>
    <vt:vector size="14" baseType="lpstr">
      <vt:lpstr>Arial</vt:lpstr>
      <vt:lpstr>Calibri</vt:lpstr>
      <vt:lpstr>Century Gothic</vt:lpstr>
      <vt:lpstr>Сетка</vt:lpstr>
      <vt:lpstr>Computers in our life</vt:lpstr>
      <vt:lpstr>Content</vt:lpstr>
      <vt:lpstr>Influence of computers on humanity </vt:lpstr>
      <vt:lpstr>What is Acer Predator Triton 300 SE?</vt:lpstr>
      <vt:lpstr>Characteristics</vt:lpstr>
      <vt:lpstr>Advantages and disadvantages</vt:lpstr>
      <vt:lpstr>List of used literature</vt:lpstr>
      <vt:lpstr>Conclusion</vt:lpstr>
      <vt:lpstr>Thanks for attention!!!</vt:lpstr>
      <vt:lpstr>Computers in our life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Acer predator triton 300se gaming laptop</dc:title>
  <dc:creator>Адлет Мухамеджан</dc:creator>
  <cp:lastModifiedBy>Адлет Мухамеджан</cp:lastModifiedBy>
  <cp:revision>20</cp:revision>
  <dcterms:created xsi:type="dcterms:W3CDTF">2024-01-19T08:28:06Z</dcterms:created>
  <dcterms:modified xsi:type="dcterms:W3CDTF">2024-01-21T16:36:59Z</dcterms:modified>
</cp:coreProperties>
</file>